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72" r:id="rId10"/>
    <p:sldId id="268" r:id="rId11"/>
    <p:sldId id="264" r:id="rId12"/>
    <p:sldId id="267" r:id="rId13"/>
    <p:sldId id="275" r:id="rId14"/>
    <p:sldId id="265" r:id="rId15"/>
    <p:sldId id="269" r:id="rId16"/>
    <p:sldId id="271" r:id="rId17"/>
    <p:sldId id="274" r:id="rId18"/>
    <p:sldId id="27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7" d="100"/>
          <a:sy n="57" d="100"/>
        </p:scale>
        <p:origin x="69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A8887B0-51D2-491F-8FFB-DDADA58672E9}" type="datetimeFigureOut">
              <a:rPr lang="it-IT" smtClean="0"/>
              <a:t>01/08/2024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50183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8887B0-51D2-491F-8FFB-DDADA58672E9}" type="datetimeFigureOut">
              <a:rPr lang="it-IT" smtClean="0"/>
              <a:t>01/08/2024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362197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8887B0-51D2-491F-8FFB-DDADA58672E9}" type="datetimeFigureOut">
              <a:rPr lang="it-IT" smtClean="0"/>
              <a:t>01/08/2024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204903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A8887B0-51D2-491F-8FFB-DDADA58672E9}" type="datetimeFigureOut">
              <a:rPr lang="it-IT" smtClean="0"/>
              <a:t>01/08/2024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27535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A8887B0-51D2-491F-8FFB-DDADA58672E9}" type="datetimeFigureOut">
              <a:rPr lang="it-IT" smtClean="0"/>
              <a:t>01/08/2024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275521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A8887B0-51D2-491F-8FFB-DDADA58672E9}" type="datetimeFigureOut">
              <a:rPr lang="it-IT" smtClean="0"/>
              <a:t>01/08/2024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160372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A8887B0-51D2-491F-8FFB-DDADA58672E9}" type="datetimeFigureOut">
              <a:rPr lang="it-IT" smtClean="0"/>
              <a:t>01/08/2024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1005406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A8887B0-51D2-491F-8FFB-DDADA58672E9}" type="datetimeFigureOut">
              <a:rPr lang="it-IT" smtClean="0"/>
              <a:t>01/08/2024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299283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A8887B0-51D2-491F-8FFB-DDADA58672E9}" type="datetimeFigureOut">
              <a:rPr lang="it-IT" smtClean="0"/>
              <a:t>01/08/2024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420481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A8887B0-51D2-491F-8FFB-DDADA58672E9}" type="datetimeFigureOut">
              <a:rPr lang="it-IT" smtClean="0"/>
              <a:t>01/08/2024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51669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A8887B0-51D2-491F-8FFB-DDADA58672E9}" type="datetimeFigureOut">
              <a:rPr lang="it-IT" smtClean="0"/>
              <a:t>01/08/2024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EAFD85-B4FE-4B2C-8199-1389C82C4264}" type="slidenum">
              <a:rPr lang="it-IT" smtClean="0"/>
              <a:t>‹N›</a:t>
            </a:fld>
            <a:endParaRPr lang="it-IT"/>
          </a:p>
        </p:txBody>
      </p:sp>
    </p:spTree>
    <p:extLst>
      <p:ext uri="{BB962C8B-B14F-4D97-AF65-F5344CB8AC3E}">
        <p14:creationId xmlns:p14="http://schemas.microsoft.com/office/powerpoint/2010/main" val="77749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887B0-51D2-491F-8FFB-DDADA58672E9}" type="datetimeFigureOut">
              <a:rPr lang="it-IT" smtClean="0"/>
              <a:t>01/08/2024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AFD85-B4FE-4B2C-8199-1389C82C4264}" type="slidenum">
              <a:rPr lang="it-IT" smtClean="0"/>
              <a:t>‹N›</a:t>
            </a:fld>
            <a:endParaRPr lang="it-IT"/>
          </a:p>
        </p:txBody>
      </p:sp>
    </p:spTree>
    <p:extLst>
      <p:ext uri="{BB962C8B-B14F-4D97-AF65-F5344CB8AC3E}">
        <p14:creationId xmlns:p14="http://schemas.microsoft.com/office/powerpoint/2010/main" val="4105627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1620837"/>
          </a:xfrm>
        </p:spPr>
        <p:txBody>
          <a:bodyPr/>
          <a:lstStyle/>
          <a:p>
            <a:r>
              <a:rPr lang="it-IT" i="1" dirty="0" smtClean="0"/>
              <a:t>I racconti del giovedì</a:t>
            </a:r>
            <a:r>
              <a:rPr lang="it-IT" dirty="0" smtClean="0"/>
              <a:t/>
            </a:r>
            <a:br>
              <a:rPr lang="it-IT" dirty="0" smtClean="0"/>
            </a:br>
            <a:r>
              <a:rPr lang="it-IT" sz="4000" dirty="0" smtClean="0"/>
              <a:t>di Giuliana Nuvoli</a:t>
            </a:r>
            <a:endParaRPr lang="it-IT" sz="4000" dirty="0"/>
          </a:p>
        </p:txBody>
      </p:sp>
      <p:sp>
        <p:nvSpPr>
          <p:cNvPr id="3" name="Sottotitolo 2"/>
          <p:cNvSpPr>
            <a:spLocks noGrp="1"/>
          </p:cNvSpPr>
          <p:nvPr>
            <p:ph type="subTitle" idx="1"/>
          </p:nvPr>
        </p:nvSpPr>
        <p:spPr/>
        <p:txBody>
          <a:bodyPr>
            <a:normAutofit lnSpcReduction="10000"/>
          </a:bodyPr>
          <a:lstStyle/>
          <a:p>
            <a:r>
              <a:rPr lang="it-IT" sz="3000" dirty="0" smtClean="0"/>
              <a:t>In collaborazione con la Parrocchia di Casale Marittimo</a:t>
            </a:r>
            <a:endParaRPr lang="it-IT" sz="3000" dirty="0"/>
          </a:p>
          <a:p>
            <a:endParaRPr lang="it-IT" dirty="0" smtClean="0"/>
          </a:p>
          <a:p>
            <a:r>
              <a:rPr lang="it-IT" dirty="0" smtClean="0"/>
              <a:t>Gli incontri sono inseriti nel palinsesto degli eventi di Agosto del Comune di Casale Marittimo</a:t>
            </a:r>
            <a:endParaRPr lang="it-IT" dirty="0"/>
          </a:p>
        </p:txBody>
      </p:sp>
    </p:spTree>
    <p:extLst>
      <p:ext uri="{BB962C8B-B14F-4D97-AF65-F5344CB8AC3E}">
        <p14:creationId xmlns:p14="http://schemas.microsoft.com/office/powerpoint/2010/main" val="277068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16424" y="-1392237"/>
            <a:ext cx="9144000" cy="2387600"/>
          </a:xfrm>
        </p:spPr>
        <p:txBody>
          <a:bodyPr/>
          <a:lstStyle/>
          <a:p>
            <a:r>
              <a:rPr lang="it-IT" i="1" dirty="0" smtClean="0"/>
              <a:t>Altri personaggi</a:t>
            </a:r>
            <a:endParaRPr lang="it-IT" i="1" dirty="0"/>
          </a:p>
        </p:txBody>
      </p:sp>
      <p:sp>
        <p:nvSpPr>
          <p:cNvPr id="3" name="Sottotitolo 2"/>
          <p:cNvSpPr>
            <a:spLocks noGrp="1"/>
          </p:cNvSpPr>
          <p:nvPr>
            <p:ph type="subTitle" idx="1"/>
          </p:nvPr>
        </p:nvSpPr>
        <p:spPr>
          <a:xfrm>
            <a:off x="228600" y="995363"/>
            <a:ext cx="11618259" cy="5862637"/>
          </a:xfrm>
        </p:spPr>
        <p:txBody>
          <a:bodyPr>
            <a:normAutofit fontScale="92500" lnSpcReduction="10000"/>
          </a:bodyPr>
          <a:lstStyle/>
          <a:p>
            <a:r>
              <a:rPr lang="it-IT" b="1" dirty="0" smtClean="0"/>
              <a:t>Don Achille</a:t>
            </a:r>
            <a:r>
              <a:rPr lang="it-IT" dirty="0" smtClean="0"/>
              <a:t>, personalità importante all'interno del rione, immaginato dalle due protagoniste bambine come un "orco cattivo", è temuto da tutti in quanto malavitoso. Muore assassinato.</a:t>
            </a:r>
          </a:p>
          <a:p>
            <a:r>
              <a:rPr lang="it-IT" b="1" dirty="0" smtClean="0"/>
              <a:t>Stefano Carracci</a:t>
            </a:r>
            <a:r>
              <a:rPr lang="it-IT" dirty="0" smtClean="0"/>
              <a:t>, è il figlio di Don Achille e Maria Carracci, fratello di Pinuccia e Alfonso. Sposa Lila riuscendo ad avere la meglio su Marcello Solara, che tentava invano di corteggiarla.</a:t>
            </a:r>
          </a:p>
          <a:p>
            <a:r>
              <a:rPr lang="it-IT" b="1" dirty="0" smtClean="0"/>
              <a:t>Pasquale e Carmela </a:t>
            </a:r>
            <a:r>
              <a:rPr lang="it-IT" b="1" dirty="0" err="1" smtClean="0"/>
              <a:t>Peluso</a:t>
            </a:r>
            <a:r>
              <a:rPr lang="it-IT" dirty="0" smtClean="0"/>
              <a:t>, figli di Alfredo </a:t>
            </a:r>
            <a:r>
              <a:rPr lang="it-IT" dirty="0" err="1" smtClean="0"/>
              <a:t>Peluso</a:t>
            </a:r>
            <a:r>
              <a:rPr lang="it-IT" dirty="0" smtClean="0"/>
              <a:t> (arrestato per l'omicidio di Don Achille), amici di Elena e Lila. Pasquale ha forti convinzioni comuniste.</a:t>
            </a:r>
          </a:p>
          <a:p>
            <a:r>
              <a:rPr lang="it-IT" dirty="0"/>
              <a:t> </a:t>
            </a:r>
            <a:r>
              <a:rPr lang="it-IT" b="1" dirty="0" smtClean="0"/>
              <a:t>Melina</a:t>
            </a:r>
            <a:r>
              <a:rPr lang="it-IT" dirty="0" smtClean="0"/>
              <a:t>, la "vedova pazza", perde definitivamente il senno dopo essere stata abbandonata da Donato </a:t>
            </a:r>
            <a:r>
              <a:rPr lang="it-IT" dirty="0" err="1" smtClean="0"/>
              <a:t>Sarratore</a:t>
            </a:r>
            <a:r>
              <a:rPr lang="it-IT" dirty="0" smtClean="0"/>
              <a:t>, un uomo sposato con cui aveva intrattenuto una relazione segreta. Madre di Antonio e Ada.</a:t>
            </a:r>
          </a:p>
          <a:p>
            <a:r>
              <a:rPr lang="it-IT" b="1" dirty="0" smtClean="0"/>
              <a:t>Antonio Cappuccio</a:t>
            </a:r>
            <a:r>
              <a:rPr lang="it-IT" dirty="0" smtClean="0"/>
              <a:t>, fa parte del gruppo di amici di Elena e Lila. Si fidanza con Elena durante l'adolescenza.</a:t>
            </a:r>
          </a:p>
          <a:p>
            <a:r>
              <a:rPr lang="it-IT" b="1" dirty="0" smtClean="0"/>
              <a:t>Giovanni "Nino" </a:t>
            </a:r>
            <a:r>
              <a:rPr lang="it-IT" b="1" dirty="0" err="1" smtClean="0"/>
              <a:t>Sarratore</a:t>
            </a:r>
            <a:r>
              <a:rPr lang="it-IT" dirty="0" smtClean="0"/>
              <a:t>, figlio di Donato </a:t>
            </a:r>
            <a:r>
              <a:rPr lang="it-IT" dirty="0" err="1" smtClean="0"/>
              <a:t>Sarratore</a:t>
            </a:r>
            <a:r>
              <a:rPr lang="it-IT" dirty="0" smtClean="0"/>
              <a:t>, lascia il rione a causa della scappatella del padre con Melina. Fin da piccola Elena è infatuata di lui.</a:t>
            </a:r>
          </a:p>
          <a:p>
            <a:r>
              <a:rPr lang="it-IT" dirty="0"/>
              <a:t> </a:t>
            </a:r>
            <a:r>
              <a:rPr lang="it-IT" b="1" dirty="0" smtClean="0"/>
              <a:t>I Solara, Marcello e Michele</a:t>
            </a:r>
            <a:r>
              <a:rPr lang="it-IT" dirty="0" smtClean="0"/>
              <a:t>, sono figli del proprietario del bar-pasticceria del rione. Dopo la morte di Don Achille la famiglia Solara prende le redini di tutti gli affari loschi all'interno del rione.</a:t>
            </a:r>
          </a:p>
          <a:p>
            <a:r>
              <a:rPr lang="it-IT" dirty="0"/>
              <a:t> </a:t>
            </a:r>
            <a:r>
              <a:rPr lang="it-IT" b="1" dirty="0" smtClean="0"/>
              <a:t>La Maestra Oliviero</a:t>
            </a:r>
            <a:r>
              <a:rPr lang="it-IT" dirty="0" smtClean="0"/>
              <a:t>, la docente elementare di Lila e Elena, fa pressione sulla famiglia Greco e, senza successo, sulla famiglia Cerullo per far continuare gli studi alle sue alunne più dotate, in cui ha sempre visto capacità di fare grandi cose.</a:t>
            </a:r>
            <a:endParaRPr lang="it-IT" dirty="0"/>
          </a:p>
        </p:txBody>
      </p:sp>
    </p:spTree>
    <p:extLst>
      <p:ext uri="{BB962C8B-B14F-4D97-AF65-F5344CB8AC3E}">
        <p14:creationId xmlns:p14="http://schemas.microsoft.com/office/powerpoint/2010/main" val="359604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71" y="-28852"/>
            <a:ext cx="6827069" cy="6886851"/>
          </a:xfrm>
          <a:prstGeom prst="rect">
            <a:avLst/>
          </a:prstGeom>
        </p:spPr>
      </p:pic>
    </p:spTree>
    <p:extLst>
      <p:ext uri="{BB962C8B-B14F-4D97-AF65-F5344CB8AC3E}">
        <p14:creationId xmlns:p14="http://schemas.microsoft.com/office/powerpoint/2010/main" val="43237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552455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72353" y="578224"/>
            <a:ext cx="10636623" cy="6370975"/>
          </a:xfrm>
          <a:prstGeom prst="rect">
            <a:avLst/>
          </a:prstGeom>
        </p:spPr>
        <p:txBody>
          <a:bodyPr wrap="square">
            <a:spAutoFit/>
          </a:bodyPr>
          <a:lstStyle/>
          <a:p>
            <a:pPr algn="just"/>
            <a:r>
              <a:rPr lang="it-IT" sz="2400" i="1" dirty="0"/>
              <a:t>Storia della bambina perduta</a:t>
            </a:r>
            <a:r>
              <a:rPr lang="it-IT" sz="2400" dirty="0"/>
              <a:t>, che chiude la </a:t>
            </a:r>
            <a:r>
              <a:rPr lang="it-IT" sz="2400" dirty="0" smtClean="0"/>
              <a:t>tetralogia dell’</a:t>
            </a:r>
            <a:r>
              <a:rPr lang="it-IT" sz="2400" i="1" dirty="0" smtClean="0"/>
              <a:t>Amica geniale</a:t>
            </a:r>
            <a:r>
              <a:rPr lang="it-IT" sz="2400" dirty="0" smtClean="0"/>
              <a:t>, </a:t>
            </a:r>
            <a:r>
              <a:rPr lang="it-IT" sz="2400" dirty="0"/>
              <a:t>si svolge in un arco temporale che va dagli anni Ottanta fino al primo </a:t>
            </a:r>
            <a:r>
              <a:rPr lang="it-IT" sz="2400" dirty="0" smtClean="0"/>
              <a:t>decennio </a:t>
            </a:r>
            <a:r>
              <a:rPr lang="it-IT" sz="2400" dirty="0"/>
              <a:t>degli anni Duemila. </a:t>
            </a:r>
            <a:r>
              <a:rPr lang="it-IT" sz="2400" b="1" dirty="0"/>
              <a:t>Napoli resta set principale</a:t>
            </a:r>
            <a:r>
              <a:rPr lang="it-IT" sz="2400" dirty="0"/>
              <a:t>, tra la collina di Posillipo, in via Petrarca, e luoghi ricorrenti del centro storico della città come piazza del Plebiscito e piazza Mercato, il lungomare Francesco Caracciolo, piazza Dante, largo San Marcellino, nel cuore dei Decumani, dove ha sede l’università Federico II.</a:t>
            </a:r>
          </a:p>
          <a:p>
            <a:pPr algn="just"/>
            <a:r>
              <a:rPr lang="it-IT" sz="2400" b="1" dirty="0" smtClean="0"/>
              <a:t>Riprese </a:t>
            </a:r>
            <a:r>
              <a:rPr lang="it-IT" sz="2400" b="1" dirty="0"/>
              <a:t>anche a Caserta</a:t>
            </a:r>
            <a:r>
              <a:rPr lang="it-IT" sz="2400" dirty="0"/>
              <a:t>, in un tratto di corso Trieste che comprende piazza Dante e le zone limitrofe alla Reggia, Torino e Firenze</a:t>
            </a:r>
            <a:r>
              <a:rPr lang="it-IT" sz="2400" dirty="0" smtClean="0"/>
              <a:t>.</a:t>
            </a:r>
          </a:p>
          <a:p>
            <a:pPr algn="just"/>
            <a:endParaRPr lang="it-IT" sz="2400" dirty="0"/>
          </a:p>
          <a:p>
            <a:pPr algn="just"/>
            <a:r>
              <a:rPr lang="it-IT" sz="2400" dirty="0"/>
              <a:t>Trama della quarta stagione</a:t>
            </a:r>
          </a:p>
          <a:p>
            <a:pPr algn="just"/>
            <a:endParaRPr lang="it-IT" sz="2400" dirty="0"/>
          </a:p>
          <a:p>
            <a:pPr algn="just"/>
            <a:r>
              <a:rPr lang="it-IT" sz="2400" dirty="0"/>
              <a:t>Tornata al rione dopo le delusioni ricevute da Nino </a:t>
            </a:r>
            <a:r>
              <a:rPr lang="it-IT" sz="2400" dirty="0" err="1"/>
              <a:t>Sarratore</a:t>
            </a:r>
            <a:r>
              <a:rPr lang="it-IT" sz="2400" dirty="0"/>
              <a:t>, </a:t>
            </a:r>
            <a:r>
              <a:rPr lang="it-IT" sz="2400" dirty="0" err="1"/>
              <a:t>Lenù</a:t>
            </a:r>
            <a:r>
              <a:rPr lang="it-IT" sz="2400" dirty="0"/>
              <a:t> si trasferisce nell'appartamento sopra quello di Lila mentre le due figlie sono rimaste a vivere a Firenze con il padre. Lila e </a:t>
            </a:r>
            <a:r>
              <a:rPr lang="it-IT" sz="2400" dirty="0" err="1"/>
              <a:t>Lenù</a:t>
            </a:r>
            <a:r>
              <a:rPr lang="it-IT" sz="2400" dirty="0"/>
              <a:t> adulte dunque si ritrovano di nuovo vicine e diventano ancora madri a distanza di poche settimane.</a:t>
            </a:r>
          </a:p>
          <a:p>
            <a:pPr algn="just"/>
            <a:r>
              <a:rPr lang="it-IT" sz="2400" dirty="0" err="1" smtClean="0"/>
              <a:t>Lenù</a:t>
            </a:r>
            <a:r>
              <a:rPr lang="it-IT" sz="2400" dirty="0" smtClean="0"/>
              <a:t> </a:t>
            </a:r>
            <a:r>
              <a:rPr lang="it-IT" sz="2400" dirty="0"/>
              <a:t>scrive un racconto sull’amica intitolato </a:t>
            </a:r>
            <a:r>
              <a:rPr lang="it-IT" sz="2400" i="1" dirty="0"/>
              <a:t>Un'amicizia</a:t>
            </a:r>
            <a:r>
              <a:rPr lang="it-IT" sz="2400" dirty="0"/>
              <a:t> che ottiene un successo inaspettato che le fa capire che ciò che è diventata lo deve alla sua "amica geniale".</a:t>
            </a:r>
          </a:p>
        </p:txBody>
      </p:sp>
    </p:spTree>
    <p:extLst>
      <p:ext uri="{BB962C8B-B14F-4D97-AF65-F5344CB8AC3E}">
        <p14:creationId xmlns:p14="http://schemas.microsoft.com/office/powerpoint/2010/main" val="380457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69892" y="0"/>
            <a:ext cx="9372601" cy="1569660"/>
          </a:xfrm>
          <a:prstGeom prst="rect">
            <a:avLst/>
          </a:prstGeom>
        </p:spPr>
        <p:txBody>
          <a:bodyPr wrap="square">
            <a:spAutoFit/>
          </a:bodyPr>
          <a:lstStyle/>
          <a:p>
            <a:pPr algn="just"/>
            <a:r>
              <a:rPr lang="it-IT" sz="2400" dirty="0" smtClean="0"/>
              <a:t>Il </a:t>
            </a:r>
            <a:r>
              <a:rPr lang="it-IT" sz="2400" dirty="0" smtClean="0"/>
              <a:t>soggetto e le sceneggiature sono ancora di Elena Ferrante, Francesco Piccolo, Laura Paolucci e Saverio Costanzo mentre alla regia c'è Laura </a:t>
            </a:r>
            <a:r>
              <a:rPr lang="it-IT" sz="2400" dirty="0" err="1" smtClean="0"/>
              <a:t>Bispuri</a:t>
            </a:r>
            <a:r>
              <a:rPr lang="it-IT" sz="2400" dirty="0" smtClean="0"/>
              <a:t>. I produttori esecutivi sono Saverio Costanzo, Paolo Sorrentino, Jennifer </a:t>
            </a:r>
            <a:r>
              <a:rPr lang="it-IT" sz="2400" dirty="0" err="1" smtClean="0"/>
              <a:t>Schuur</a:t>
            </a:r>
            <a:r>
              <a:rPr lang="it-IT" sz="2400" dirty="0" smtClean="0"/>
              <a:t>, Elena Recchia e Guido De Laurentiis</a:t>
            </a:r>
            <a:r>
              <a:rPr lang="it-IT" sz="2400" dirty="0" smtClean="0"/>
              <a:t>. </a:t>
            </a:r>
            <a:endParaRPr lang="it-IT" sz="2400" dirty="0"/>
          </a:p>
        </p:txBody>
      </p:sp>
      <p:sp>
        <p:nvSpPr>
          <p:cNvPr id="6" name="Rettangolo 5"/>
          <p:cNvSpPr/>
          <p:nvPr/>
        </p:nvSpPr>
        <p:spPr>
          <a:xfrm>
            <a:off x="1331259" y="2487706"/>
            <a:ext cx="9560859" cy="2308324"/>
          </a:xfrm>
          <a:prstGeom prst="rect">
            <a:avLst/>
          </a:prstGeom>
        </p:spPr>
        <p:txBody>
          <a:bodyPr wrap="square">
            <a:spAutoFit/>
          </a:bodyPr>
          <a:lstStyle/>
          <a:p>
            <a:pPr algn="just"/>
            <a:r>
              <a:rPr lang="it-IT" sz="2400" dirty="0" smtClean="0"/>
              <a:t>La </a:t>
            </a:r>
            <a:r>
              <a:rPr lang="it-IT" sz="2400" dirty="0" smtClean="0"/>
              <a:t>serie arriverà da lunedì 11 novembre per cinque serate su Rai 1. Nel frattempo, sono state diffuse nuove foto nelle quali vediamo meglio il nuovo cast che, a partire da questa stagione, è subentrato agli interpreti originali:  le interpreti di Elena </a:t>
            </a:r>
            <a:r>
              <a:rPr lang="it-IT" sz="2400" smtClean="0"/>
              <a:t>e </a:t>
            </a:r>
            <a:r>
              <a:rPr lang="it-IT" sz="2400" smtClean="0"/>
              <a:t>Lila, </a:t>
            </a:r>
            <a:r>
              <a:rPr lang="it-IT" sz="2400" dirty="0" smtClean="0"/>
              <a:t>Alba </a:t>
            </a:r>
            <a:r>
              <a:rPr lang="it-IT" sz="2400" dirty="0" err="1" smtClean="0"/>
              <a:t>Rohrwacher</a:t>
            </a:r>
            <a:r>
              <a:rPr lang="it-IT" sz="2400" dirty="0" smtClean="0"/>
              <a:t> e Irene Maiorino (al posto di Margherita Mazzucco e Gaia </a:t>
            </a:r>
            <a:r>
              <a:rPr lang="it-IT" sz="2400" dirty="0" err="1" smtClean="0"/>
              <a:t>Girace</a:t>
            </a:r>
            <a:r>
              <a:rPr lang="it-IT" sz="2400" dirty="0" smtClean="0"/>
              <a:t>) e  Fabrizio </a:t>
            </a:r>
            <a:r>
              <a:rPr lang="it-IT" sz="2400" dirty="0" err="1" smtClean="0"/>
              <a:t>Gifuni</a:t>
            </a:r>
            <a:r>
              <a:rPr lang="it-IT" sz="2400" dirty="0" smtClean="0"/>
              <a:t> (al posto di Francesco Serpico).</a:t>
            </a:r>
            <a:endParaRPr lang="it-IT" sz="2400" dirty="0"/>
          </a:p>
        </p:txBody>
      </p:sp>
    </p:spTree>
    <p:extLst>
      <p:ext uri="{BB962C8B-B14F-4D97-AF65-F5344CB8AC3E}">
        <p14:creationId xmlns:p14="http://schemas.microsoft.com/office/powerpoint/2010/main" val="417362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13743" y="0"/>
            <a:ext cx="12177759" cy="6858001"/>
          </a:xfrm>
          <a:prstGeom prst="rect">
            <a:avLst/>
          </a:prstGeom>
        </p:spPr>
      </p:pic>
    </p:spTree>
    <p:extLst>
      <p:ext uri="{BB962C8B-B14F-4D97-AF65-F5344CB8AC3E}">
        <p14:creationId xmlns:p14="http://schemas.microsoft.com/office/powerpoint/2010/main" val="85036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115684" y="0"/>
            <a:ext cx="4767458" cy="6858000"/>
          </a:xfrm>
          <a:prstGeom prst="rect">
            <a:avLst/>
          </a:prstGeom>
        </p:spPr>
      </p:pic>
    </p:spTree>
    <p:extLst>
      <p:ext uri="{BB962C8B-B14F-4D97-AF65-F5344CB8AC3E}">
        <p14:creationId xmlns:p14="http://schemas.microsoft.com/office/powerpoint/2010/main" val="304120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56448" y="-134470"/>
            <a:ext cx="10381128" cy="8217634"/>
          </a:xfrm>
          <a:prstGeom prst="rect">
            <a:avLst/>
          </a:prstGeom>
        </p:spPr>
        <p:txBody>
          <a:bodyPr wrap="square">
            <a:spAutoFit/>
          </a:bodyPr>
          <a:lstStyle/>
          <a:p>
            <a:pPr algn="just"/>
            <a:endParaRPr lang="it-IT" sz="2400" dirty="0" smtClean="0"/>
          </a:p>
          <a:p>
            <a:pPr algn="just"/>
            <a:r>
              <a:rPr lang="it-IT" sz="2400" dirty="0"/>
              <a:t>La stesura della quadrilogia è un’operazione di rivolta che Elena compie nei confronti di Lila. Narrando la sua assenza, Elena vuole infatti contrastare la decisione dell’amica di cancellarsi, un progetto che Lila aveva in mente da molti anni e che ora sembra essere arrivato a compimento. Se Lila reagisce alla violenza maschile mettendo in atto la propria cancellazione, Elena risponde invece ricostruendo ogni singolo dettaglio della loro storia, testimoniando tutte le vicende che le hanno viste protagoniste. Dove Lila ha deciso di nascondere, Elena smaschera rendendo pubbliche e problematizzando le loro esperienze private in modo che anche altre donne possano riconoscersi e identificarsi in loro: il passaggio della scrittura da privata a pubblica è un atto politico mirato alla denuncia della violenza maschile. </a:t>
            </a:r>
          </a:p>
          <a:p>
            <a:pPr algn="just"/>
            <a:r>
              <a:rPr lang="it-IT" sz="2400" dirty="0" smtClean="0"/>
              <a:t>[…]</a:t>
            </a:r>
          </a:p>
          <a:p>
            <a:pPr algn="just"/>
            <a:r>
              <a:rPr lang="it-IT" sz="2400" dirty="0" smtClean="0"/>
              <a:t>La </a:t>
            </a:r>
            <a:r>
              <a:rPr lang="it-IT" sz="2400" dirty="0"/>
              <a:t>narrazione di Elena non nasce dunque in risposta al bisogno di ricomporre i frantumati legami materni, ma per testimoniare il rapporto con l’amica. Qui Ferrante rappresenta il passaggio progressivo dal rapporto verticale madre-figlia a quello orizzontale fra “sorelle” instaurando un rapporto che Ferrante stessa definisce di “</a:t>
            </a:r>
            <a:r>
              <a:rPr lang="it-IT" sz="2400" dirty="0" err="1"/>
              <a:t>sororanza</a:t>
            </a:r>
            <a:r>
              <a:rPr lang="it-IT" sz="2400" dirty="0"/>
              <a:t>”. </a:t>
            </a:r>
            <a:r>
              <a:rPr lang="it-IT" sz="2400" dirty="0" smtClean="0"/>
              <a:t>(da </a:t>
            </a:r>
            <a:r>
              <a:rPr lang="it-IT" sz="2400" dirty="0"/>
              <a:t>Irene Bianchi, </a:t>
            </a:r>
            <a:r>
              <a:rPr lang="it-IT" sz="2400" i="1" dirty="0"/>
              <a:t>La madre sotto la </a:t>
            </a:r>
            <a:r>
              <a:rPr lang="it-IT" sz="2400" i="1" dirty="0" smtClean="0"/>
              <a:t>pelle</a:t>
            </a:r>
            <a:r>
              <a:rPr lang="it-IT" sz="2400" dirty="0" smtClean="0"/>
              <a:t>)</a:t>
            </a:r>
          </a:p>
          <a:p>
            <a:pPr algn="just"/>
            <a:endParaRPr lang="it-IT" sz="2400" dirty="0"/>
          </a:p>
          <a:p>
            <a:pPr algn="just"/>
            <a:endParaRPr lang="it-IT" sz="2400" dirty="0" smtClean="0"/>
          </a:p>
          <a:p>
            <a:pPr algn="just"/>
            <a:endParaRPr lang="it-IT" sz="2400" dirty="0"/>
          </a:p>
          <a:p>
            <a:pPr algn="just"/>
            <a:endParaRPr lang="it-IT" sz="2400" dirty="0"/>
          </a:p>
        </p:txBody>
      </p:sp>
    </p:spTree>
    <p:extLst>
      <p:ext uri="{BB962C8B-B14F-4D97-AF65-F5344CB8AC3E}">
        <p14:creationId xmlns:p14="http://schemas.microsoft.com/office/powerpoint/2010/main" val="349500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72352" y="174812"/>
            <a:ext cx="11093823" cy="6713413"/>
          </a:xfrm>
          <a:prstGeom prst="rect">
            <a:avLst/>
          </a:prstGeom>
        </p:spPr>
        <p:txBody>
          <a:bodyPr wrap="square">
            <a:spAutoFit/>
          </a:bodyPr>
          <a:lstStyle/>
          <a:p>
            <a:pPr algn="ctr"/>
            <a:r>
              <a:rPr lang="it-IT" sz="2400" b="1" i="1" dirty="0"/>
              <a:t>La scrittura dà ordine al mondo</a:t>
            </a:r>
          </a:p>
          <a:p>
            <a:endParaRPr lang="it-IT" sz="2400" dirty="0"/>
          </a:p>
          <a:p>
            <a:pPr algn="just"/>
            <a:r>
              <a:rPr lang="it-IT" sz="2400" dirty="0"/>
              <a:t>   È infatti la violenza della lotta fra i sessi il primo motore della smarginatura, i corpi maschili sono i primi a “deformarsi nelle forme fisiche in una progressiva smarginatura”. A partire da questo momento la vita di Lila è un susseguirsi di perdite che culminano nella scomparsa della figlia Tina. Ad accompagnare queste ferite vi è sempre la traccia della scrittura come cicatrice.</a:t>
            </a:r>
          </a:p>
          <a:p>
            <a:pPr algn="just"/>
            <a:r>
              <a:rPr lang="it-IT" sz="2400" dirty="0"/>
              <a:t>   Dare una forma, in questo caso narrativa, alla realtà che sembra sformarsi è un modo per ordinarla e controllarla. Elena stessa, parlando anni dopo con Lila del proprio mestiere di scrittrice, afferma: “Io, per mestiere, devo incollare un fatto a un altro con le parole, e alla fine tutto deve sembrare coerente anche se non lo è”. È anche grazie al potere che Elena attribuisce alla scrittura che riesce a mantenere stabile la propria identità imbrigliando e ricomponendo nel racconto letterario la materia che invece appare informe e frammentaria: il potere performativo della lingua e l’espressione creativa compiono “un atto di auto-determinazione”. In più di un’occasione Lila fa però notare all’amica come i suoi libri, nonostante il grande successo riscosso dal pubblico, siano distanti dalla realtà quotidiana proprio perché in essi tutto appare chiaro e limpido</a:t>
            </a:r>
            <a:r>
              <a:rPr lang="it-IT" sz="2400" dirty="0" smtClean="0"/>
              <a:t>. (da Irene Bianchi, </a:t>
            </a:r>
            <a:r>
              <a:rPr lang="it-IT" sz="2400" i="1" dirty="0" smtClean="0"/>
              <a:t>La madre sotto la pelle</a:t>
            </a:r>
            <a:r>
              <a:rPr lang="it-IT" sz="2400" dirty="0" smtClean="0"/>
              <a:t>)</a:t>
            </a:r>
            <a:endParaRPr lang="it-IT" sz="2400" dirty="0"/>
          </a:p>
        </p:txBody>
      </p:sp>
    </p:spTree>
    <p:extLst>
      <p:ext uri="{BB962C8B-B14F-4D97-AF65-F5344CB8AC3E}">
        <p14:creationId xmlns:p14="http://schemas.microsoft.com/office/powerpoint/2010/main" val="181156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250574" y="0"/>
            <a:ext cx="5690852" cy="6858000"/>
          </a:xfrm>
          <a:prstGeom prst="rect">
            <a:avLst/>
          </a:prstGeom>
        </p:spPr>
      </p:pic>
    </p:spTree>
    <p:extLst>
      <p:ext uri="{BB962C8B-B14F-4D97-AF65-F5344CB8AC3E}">
        <p14:creationId xmlns:p14="http://schemas.microsoft.com/office/powerpoint/2010/main" val="255060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482790" y="0"/>
            <a:ext cx="4571999" cy="6858000"/>
          </a:xfrm>
          <a:prstGeom prst="rect">
            <a:avLst/>
          </a:prstGeom>
        </p:spPr>
      </p:pic>
    </p:spTree>
    <p:extLst>
      <p:ext uri="{BB962C8B-B14F-4D97-AF65-F5344CB8AC3E}">
        <p14:creationId xmlns:p14="http://schemas.microsoft.com/office/powerpoint/2010/main" val="293172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81636" y="0"/>
            <a:ext cx="10744200" cy="6370975"/>
          </a:xfrm>
          <a:prstGeom prst="rect">
            <a:avLst/>
          </a:prstGeom>
        </p:spPr>
        <p:txBody>
          <a:bodyPr wrap="square">
            <a:spAutoFit/>
          </a:bodyPr>
          <a:lstStyle/>
          <a:p>
            <a:pPr algn="just"/>
            <a:r>
              <a:rPr lang="it-IT" sz="2400" dirty="0" smtClean="0"/>
              <a:t>Elena Ferrante nasce  a Napoli nel 1943. Molti ritengono che il suo nome sia uno pseudonimo, ipotesi non mai confermata dall'autrice.</a:t>
            </a:r>
          </a:p>
          <a:p>
            <a:pPr algn="just"/>
            <a:r>
              <a:rPr lang="it-IT" sz="2400" dirty="0" smtClean="0"/>
              <a:t>Nel 1992 pubblica il suo primo romanzo intitolato </a:t>
            </a:r>
            <a:r>
              <a:rPr lang="it-IT" sz="2400" i="1" dirty="0" smtClean="0"/>
              <a:t>L'amore molesto </a:t>
            </a:r>
            <a:r>
              <a:rPr lang="it-IT" sz="2400" dirty="0" smtClean="0"/>
              <a:t>che vince il premio Procida Isola di Arturo-Elsa Morante e il premio </a:t>
            </a:r>
            <a:r>
              <a:rPr lang="it-IT" sz="2400" dirty="0" err="1" smtClean="0"/>
              <a:t>Oplonti</a:t>
            </a:r>
            <a:r>
              <a:rPr lang="it-IT" sz="2400" dirty="0" smtClean="0"/>
              <a:t> d'argento. Viene selezionato per il premio Strega e il premio Artemisia. Da questo romanzo è stato tratto il film omonimo di Mario Martone, in concorso al 48° Festival di Cannes.</a:t>
            </a:r>
          </a:p>
          <a:p>
            <a:pPr algn="just"/>
            <a:endParaRPr lang="it-IT" sz="2400" dirty="0" smtClean="0"/>
          </a:p>
          <a:p>
            <a:pPr algn="just"/>
            <a:r>
              <a:rPr lang="it-IT" sz="2400" dirty="0" smtClean="0"/>
              <a:t>Nel 2002 esce </a:t>
            </a:r>
            <a:r>
              <a:rPr lang="it-IT" sz="2400" i="1" dirty="0" smtClean="0"/>
              <a:t>I giorni dell'abbandono</a:t>
            </a:r>
            <a:r>
              <a:rPr lang="it-IT" sz="2400" dirty="0" smtClean="0"/>
              <a:t>, finalista al premio Viareggio. Da questo libro è stata tratta la trasposizione cinematografica di Roberto Faenza, in concorso alla 62° Mostra internazionale d'arte cinematografica di Venezia.</a:t>
            </a:r>
          </a:p>
          <a:p>
            <a:pPr algn="just"/>
            <a:r>
              <a:rPr lang="it-IT" sz="2400" dirty="0" smtClean="0"/>
              <a:t>Nel 2003 esce il libro </a:t>
            </a:r>
            <a:r>
              <a:rPr lang="it-IT" sz="2400" i="1" dirty="0" smtClean="0"/>
              <a:t>La </a:t>
            </a:r>
            <a:r>
              <a:rPr lang="it-IT" sz="2400" i="1" dirty="0" err="1" smtClean="0"/>
              <a:t>frantumaglia</a:t>
            </a:r>
            <a:r>
              <a:rPr lang="it-IT" sz="2400" dirty="0" smtClean="0"/>
              <a:t>, in cui l'autrice parla del suo lavoro di scrittrice.</a:t>
            </a:r>
          </a:p>
          <a:p>
            <a:pPr algn="just"/>
            <a:r>
              <a:rPr lang="it-IT" sz="2400" dirty="0" smtClean="0"/>
              <a:t>Nel 2006 esce </a:t>
            </a:r>
            <a:r>
              <a:rPr lang="it-IT" sz="2400" i="1" dirty="0" smtClean="0"/>
              <a:t>La figlia oscura.</a:t>
            </a:r>
          </a:p>
          <a:p>
            <a:pPr algn="just"/>
            <a:endParaRPr lang="it-IT" sz="2400" dirty="0" smtClean="0"/>
          </a:p>
          <a:p>
            <a:pPr algn="just"/>
            <a:r>
              <a:rPr lang="it-IT" sz="2400" dirty="0" smtClean="0"/>
              <a:t>Il 2011 è l'anno in cui viene pubblicato il 1° volume della serie de </a:t>
            </a:r>
            <a:r>
              <a:rPr lang="it-IT" sz="2400" i="1" dirty="0" smtClean="0"/>
              <a:t>L'amica geniale </a:t>
            </a:r>
            <a:r>
              <a:rPr lang="it-IT" sz="2400" dirty="0" smtClean="0"/>
              <a:t>che le ha regalato un enorme consenso di pubblico. L'anno successivo esce il 2° volume, </a:t>
            </a:r>
            <a:r>
              <a:rPr lang="it-IT" sz="2400" i="1" dirty="0" smtClean="0"/>
              <a:t>Storia del nuovo cognome</a:t>
            </a:r>
            <a:r>
              <a:rPr lang="it-IT" sz="2400" dirty="0" smtClean="0"/>
              <a:t>, nel 2013 esce il 3°, </a:t>
            </a:r>
            <a:r>
              <a:rPr lang="it-IT" sz="2400" i="1" dirty="0" smtClean="0"/>
              <a:t>Storia di chi fugge e di chi resta</a:t>
            </a:r>
            <a:r>
              <a:rPr lang="it-IT" sz="2400" dirty="0" smtClean="0"/>
              <a:t>, e infine nel 2014 esce il 4° e ultimo libro del ciclo, </a:t>
            </a:r>
            <a:r>
              <a:rPr lang="it-IT" sz="2400" i="1" dirty="0" smtClean="0"/>
              <a:t>Storia della bambina perduta</a:t>
            </a:r>
            <a:r>
              <a:rPr lang="it-IT" sz="2400" dirty="0" smtClean="0"/>
              <a:t>.</a:t>
            </a:r>
            <a:endParaRPr lang="it-IT" sz="2400" dirty="0"/>
          </a:p>
        </p:txBody>
      </p:sp>
    </p:spTree>
    <p:extLst>
      <p:ext uri="{BB962C8B-B14F-4D97-AF65-F5344CB8AC3E}">
        <p14:creationId xmlns:p14="http://schemas.microsoft.com/office/powerpoint/2010/main" val="333044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536576" y="-33043"/>
            <a:ext cx="4760260" cy="6891043"/>
          </a:xfrm>
          <a:prstGeom prst="rect">
            <a:avLst/>
          </a:prstGeom>
        </p:spPr>
      </p:pic>
    </p:spTree>
    <p:extLst>
      <p:ext uri="{BB962C8B-B14F-4D97-AF65-F5344CB8AC3E}">
        <p14:creationId xmlns:p14="http://schemas.microsoft.com/office/powerpoint/2010/main" val="36380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4399" y="537882"/>
            <a:ext cx="10354235" cy="6001643"/>
          </a:xfrm>
          <a:prstGeom prst="rect">
            <a:avLst/>
          </a:prstGeom>
        </p:spPr>
        <p:txBody>
          <a:bodyPr wrap="square">
            <a:spAutoFit/>
          </a:bodyPr>
          <a:lstStyle/>
          <a:p>
            <a:pPr algn="just"/>
            <a:r>
              <a:rPr lang="it-IT" sz="2400" i="1" dirty="0" smtClean="0"/>
              <a:t>L'amica geniale </a:t>
            </a:r>
            <a:r>
              <a:rPr lang="it-IT" sz="2400" dirty="0" smtClean="0"/>
              <a:t>è una serie televisiva italo-statunitense creata da Saverio Costanzo. Prodotta da </a:t>
            </a:r>
            <a:r>
              <a:rPr lang="it-IT" sz="2400" dirty="0" err="1" smtClean="0"/>
              <a:t>Wildside</a:t>
            </a:r>
            <a:r>
              <a:rPr lang="it-IT" sz="2400" dirty="0" smtClean="0"/>
              <a:t>, Fandango e The </a:t>
            </a:r>
            <a:r>
              <a:rPr lang="it-IT" sz="2400" dirty="0" err="1" smtClean="0"/>
              <a:t>Apartment</a:t>
            </a:r>
            <a:r>
              <a:rPr lang="it-IT" sz="2400" dirty="0" smtClean="0"/>
              <a:t> con </a:t>
            </a:r>
            <a:r>
              <a:rPr lang="it-IT" sz="2400" dirty="0" err="1" smtClean="0"/>
              <a:t>Umedia</a:t>
            </a:r>
            <a:r>
              <a:rPr lang="it-IT" sz="2400" dirty="0" smtClean="0"/>
              <a:t> e </a:t>
            </a:r>
            <a:r>
              <a:rPr lang="it-IT" sz="2400" dirty="0" err="1" smtClean="0"/>
              <a:t>Mowe</a:t>
            </a:r>
            <a:r>
              <a:rPr lang="it-IT" sz="2400" dirty="0" smtClean="0"/>
              <a:t> per Rai Fiction, HBO e </a:t>
            </a:r>
            <a:r>
              <a:rPr lang="it-IT" sz="2400" dirty="0" err="1" smtClean="0"/>
              <a:t>TIMvision</a:t>
            </a:r>
            <a:r>
              <a:rPr lang="it-IT" sz="2400" dirty="0" smtClean="0"/>
              <a:t>, è una trasposizione dell'omonima serie di romanzi di Elena Ferrante.</a:t>
            </a:r>
          </a:p>
          <a:p>
            <a:pPr algn="just"/>
            <a:endParaRPr lang="it-IT" sz="2400" dirty="0" smtClean="0"/>
          </a:p>
          <a:p>
            <a:pPr algn="just"/>
            <a:r>
              <a:rPr lang="it-IT" sz="2400" dirty="0" smtClean="0"/>
              <a:t>La seconda stagione, basata su </a:t>
            </a:r>
            <a:r>
              <a:rPr lang="it-IT" sz="2400" i="1" dirty="0" smtClean="0"/>
              <a:t>Storia del nuovo cognome</a:t>
            </a:r>
            <a:r>
              <a:rPr lang="it-IT" sz="2400" dirty="0" smtClean="0"/>
              <a:t>, secondo romanzo della tetralogia, è stata ufficialmente confermata il 4 dicembre 2018, le riprese sono iniziate a marzo 2019 per una durata di sei mesi e la messa in onda in Italia è iniziata su Rai 1 il 10 febbraio 2020.</a:t>
            </a:r>
          </a:p>
          <a:p>
            <a:pPr algn="just"/>
            <a:endParaRPr lang="it-IT" sz="2400" dirty="0" smtClean="0"/>
          </a:p>
          <a:p>
            <a:pPr algn="just"/>
            <a:r>
              <a:rPr lang="it-IT" sz="2400" dirty="0" smtClean="0"/>
              <a:t>La terza stagione, ancora in otto episodi e basata su </a:t>
            </a:r>
            <a:r>
              <a:rPr lang="it-IT" sz="2400" i="1" dirty="0" smtClean="0"/>
              <a:t>Storia di chi fugge e di chi resta</a:t>
            </a:r>
            <a:r>
              <a:rPr lang="it-IT" sz="2400" dirty="0" smtClean="0"/>
              <a:t>, è stata ufficialmente confermata il 5 dicembre 2020[6]. La messa in onda in Italia è iniziata il 6 febbraio 2022 su Rai 1.</a:t>
            </a:r>
          </a:p>
          <a:p>
            <a:pPr algn="just"/>
            <a:endParaRPr lang="it-IT" sz="2400" dirty="0" smtClean="0"/>
          </a:p>
          <a:p>
            <a:pPr algn="just"/>
            <a:r>
              <a:rPr lang="it-IT" sz="2400" dirty="0"/>
              <a:t>L</a:t>
            </a:r>
            <a:r>
              <a:rPr lang="it-IT" sz="2400" dirty="0" smtClean="0"/>
              <a:t>a quarta e ultima stagione, tratta dall'ultimo libro della tetralogia, </a:t>
            </a:r>
            <a:r>
              <a:rPr lang="it-IT" sz="2400" i="1" dirty="0" smtClean="0"/>
              <a:t>Storia della bambina perduta</a:t>
            </a:r>
            <a:r>
              <a:rPr lang="it-IT" sz="2400" dirty="0" smtClean="0"/>
              <a:t>, uscirà il 9 settembre 2024.</a:t>
            </a:r>
            <a:endParaRPr lang="it-IT" sz="2400" dirty="0"/>
          </a:p>
        </p:txBody>
      </p:sp>
    </p:spTree>
    <p:extLst>
      <p:ext uri="{BB962C8B-B14F-4D97-AF65-F5344CB8AC3E}">
        <p14:creationId xmlns:p14="http://schemas.microsoft.com/office/powerpoint/2010/main" val="193844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8803341" cy="814013"/>
          </a:xfrm>
        </p:spPr>
        <p:txBody>
          <a:bodyPr>
            <a:normAutofit fontScale="90000"/>
          </a:bodyPr>
          <a:lstStyle/>
          <a:p>
            <a:r>
              <a:rPr lang="it-IT" i="1" dirty="0" smtClean="0"/>
              <a:t>Le protagoniste</a:t>
            </a:r>
            <a:endParaRPr lang="it-IT" i="1" dirty="0"/>
          </a:p>
        </p:txBody>
      </p:sp>
      <p:sp>
        <p:nvSpPr>
          <p:cNvPr id="3" name="Sottotitolo 2"/>
          <p:cNvSpPr>
            <a:spLocks noGrp="1"/>
          </p:cNvSpPr>
          <p:nvPr>
            <p:ph type="subTitle" idx="1"/>
          </p:nvPr>
        </p:nvSpPr>
        <p:spPr>
          <a:xfrm>
            <a:off x="1353670" y="1936376"/>
            <a:ext cx="9336742" cy="4773706"/>
          </a:xfrm>
        </p:spPr>
        <p:txBody>
          <a:bodyPr/>
          <a:lstStyle/>
          <a:p>
            <a:pPr algn="just"/>
            <a:r>
              <a:rPr lang="it-IT" dirty="0" smtClean="0"/>
              <a:t>•	</a:t>
            </a:r>
            <a:r>
              <a:rPr lang="it-IT" b="1" dirty="0" smtClean="0"/>
              <a:t>Elena Greco </a:t>
            </a:r>
            <a:r>
              <a:rPr lang="it-IT" dirty="0" smtClean="0"/>
              <a:t>(detta </a:t>
            </a:r>
            <a:r>
              <a:rPr lang="it-IT" dirty="0" err="1" smtClean="0"/>
              <a:t>Lenù</a:t>
            </a:r>
            <a:r>
              <a:rPr lang="it-IT" dirty="0" smtClean="0"/>
              <a:t> o Lenuccia), svolge la funzione di narratore ed è la protagonista del romanzo. Primogenita della famiglia Greco, ha tre fratelli: Peppe, Gianni, Elisa. Sin da piccola mostra una grande bravura a scuola, ma rimane sempre un passo dietro a Lila. Sarà l'unica delle due a proseguire gli studi oltre la quinta elementare ed è per questo definita da Lila la sua "amica geniale".</a:t>
            </a:r>
          </a:p>
          <a:p>
            <a:pPr algn="just"/>
            <a:r>
              <a:rPr lang="it-IT" dirty="0" smtClean="0"/>
              <a:t>•	</a:t>
            </a:r>
            <a:r>
              <a:rPr lang="it-IT" b="1" dirty="0" smtClean="0"/>
              <a:t>Raffaella Cerullo </a:t>
            </a:r>
            <a:r>
              <a:rPr lang="it-IT" dirty="0" smtClean="0"/>
              <a:t>(detta Lina da tutti, Lila solamente da Elena), co-protagonista, la sua sparizione in tarda età è il motivo che spinge Elena a raccontare la sua storia. Ha un cervello brillante e un'intelligenza che appare a tutti "fuori dal comune". Sa essere affascinante, ma è anche definita sin dalle prime pagine come una bambina "cattiva". La sua famiglia non le permetterà di proseguire gli studi. Sposa all'età di sedici anni Stefano Carracci, quando ormai è la ragazza più bella del rione.</a:t>
            </a:r>
            <a:endParaRPr lang="it-IT" dirty="0"/>
          </a:p>
        </p:txBody>
      </p:sp>
    </p:spTree>
    <p:extLst>
      <p:ext uri="{BB962C8B-B14F-4D97-AF65-F5344CB8AC3E}">
        <p14:creationId xmlns:p14="http://schemas.microsoft.com/office/powerpoint/2010/main" val="21401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426983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3753" y="255494"/>
            <a:ext cx="11017623" cy="1070069"/>
          </a:xfrm>
        </p:spPr>
        <p:txBody>
          <a:bodyPr>
            <a:normAutofit/>
          </a:bodyPr>
          <a:lstStyle/>
          <a:p>
            <a:r>
              <a:rPr lang="it-IT" sz="3600" dirty="0" smtClean="0"/>
              <a:t>Rione Luzzatti a Marcianise (Caserta) set dello sceneggiato</a:t>
            </a:r>
            <a:endParaRPr lang="it-IT" sz="3600" dirty="0"/>
          </a:p>
        </p:txBody>
      </p:sp>
      <p:pic>
        <p:nvPicPr>
          <p:cNvPr id="4" name="Segnaposto contenuto 3"/>
          <p:cNvPicPr>
            <a:picLocks noGrp="1" noChangeAspect="1"/>
          </p:cNvPicPr>
          <p:nvPr>
            <p:ph idx="1"/>
          </p:nvPr>
        </p:nvPicPr>
        <p:blipFill>
          <a:blip r:embed="rId2"/>
          <a:stretch>
            <a:fillRect/>
          </a:stretch>
        </p:blipFill>
        <p:spPr>
          <a:xfrm>
            <a:off x="1878915" y="1438835"/>
            <a:ext cx="7225553" cy="5419165"/>
          </a:xfrm>
          <a:prstGeom prst="rect">
            <a:avLst/>
          </a:prstGeom>
        </p:spPr>
      </p:pic>
    </p:spTree>
    <p:extLst>
      <p:ext uri="{BB962C8B-B14F-4D97-AF65-F5344CB8AC3E}">
        <p14:creationId xmlns:p14="http://schemas.microsoft.com/office/powerpoint/2010/main" val="22944542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1456</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Calibri Light</vt:lpstr>
      <vt:lpstr>Tema di Office</vt:lpstr>
      <vt:lpstr>I racconti del giovedì di Giuliana Nuvoli</vt:lpstr>
      <vt:lpstr>Presentazione standard di PowerPoint</vt:lpstr>
      <vt:lpstr>Presentazione standard di PowerPoint</vt:lpstr>
      <vt:lpstr>Presentazione standard di PowerPoint</vt:lpstr>
      <vt:lpstr>Presentazione standard di PowerPoint</vt:lpstr>
      <vt:lpstr>Presentazione standard di PowerPoint</vt:lpstr>
      <vt:lpstr>Le protagoniste</vt:lpstr>
      <vt:lpstr>Presentazione standard di PowerPoint</vt:lpstr>
      <vt:lpstr>Rione Luzzatti a Marcianise (Caserta) set dello sceneggiato</vt:lpstr>
      <vt:lpstr>Altri personaggi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racconti del giovedì di Giuliana Nuvoli</dc:title>
  <dc:creator>giuliana nuvoli</dc:creator>
  <cp:lastModifiedBy>giuliana nuvoli</cp:lastModifiedBy>
  <cp:revision>16</cp:revision>
  <dcterms:created xsi:type="dcterms:W3CDTF">2024-08-01T12:15:03Z</dcterms:created>
  <dcterms:modified xsi:type="dcterms:W3CDTF">2024-08-01T14:40:25Z</dcterms:modified>
</cp:coreProperties>
</file>